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6" r:id="rId2"/>
    <p:sldId id="292" r:id="rId3"/>
    <p:sldId id="360" r:id="rId4"/>
    <p:sldId id="330" r:id="rId5"/>
    <p:sldId id="293" r:id="rId6"/>
    <p:sldId id="327" r:id="rId7"/>
    <p:sldId id="319" r:id="rId8"/>
    <p:sldId id="361" r:id="rId9"/>
    <p:sldId id="362" r:id="rId10"/>
    <p:sldId id="303" r:id="rId11"/>
    <p:sldId id="310" r:id="rId12"/>
    <p:sldId id="311" r:id="rId13"/>
    <p:sldId id="312" r:id="rId14"/>
    <p:sldId id="363" r:id="rId15"/>
    <p:sldId id="364" r:id="rId16"/>
    <p:sldId id="373" r:id="rId17"/>
    <p:sldId id="365" r:id="rId18"/>
    <p:sldId id="366" r:id="rId19"/>
    <p:sldId id="369" r:id="rId20"/>
    <p:sldId id="379" r:id="rId21"/>
    <p:sldId id="370" r:id="rId22"/>
    <p:sldId id="371" r:id="rId23"/>
    <p:sldId id="372" r:id="rId24"/>
    <p:sldId id="380" r:id="rId25"/>
    <p:sldId id="374" r:id="rId26"/>
    <p:sldId id="322" r:id="rId27"/>
    <p:sldId id="356" r:id="rId28"/>
    <p:sldId id="378" r:id="rId29"/>
    <p:sldId id="381" r:id="rId30"/>
    <p:sldId id="382" r:id="rId31"/>
    <p:sldId id="367" r:id="rId32"/>
    <p:sldId id="368" r:id="rId33"/>
    <p:sldId id="375" r:id="rId34"/>
    <p:sldId id="376" r:id="rId35"/>
    <p:sldId id="37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360"/>
            <p14:sldId id="330"/>
            <p14:sldId id="293"/>
            <p14:sldId id="327"/>
            <p14:sldId id="319"/>
            <p14:sldId id="361"/>
            <p14:sldId id="362"/>
          </p14:sldIdLst>
        </p14:section>
        <p14:section name="Untitled Section" id="{E95DD4B7-C620-3B47-BD4C-68460915B0CF}">
          <p14:sldIdLst>
            <p14:sldId id="303"/>
            <p14:sldId id="310"/>
            <p14:sldId id="311"/>
            <p14:sldId id="312"/>
            <p14:sldId id="363"/>
            <p14:sldId id="364"/>
            <p14:sldId id="373"/>
            <p14:sldId id="365"/>
            <p14:sldId id="366"/>
            <p14:sldId id="369"/>
            <p14:sldId id="379"/>
            <p14:sldId id="370"/>
            <p14:sldId id="371"/>
            <p14:sldId id="372"/>
            <p14:sldId id="380"/>
            <p14:sldId id="374"/>
            <p14:sldId id="322"/>
            <p14:sldId id="356"/>
            <p14:sldId id="378"/>
            <p14:sldId id="381"/>
            <p14:sldId id="382"/>
            <p14:sldId id="367"/>
            <p14:sldId id="368"/>
            <p14:sldId id="375"/>
            <p14:sldId id="376"/>
            <p14:sldId id="3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9424" autoAdjust="0"/>
  </p:normalViewPr>
  <p:slideViewPr>
    <p:cSldViewPr snapToGrid="0" snapToObjects="1">
      <p:cViewPr>
        <p:scale>
          <a:sx n="90" d="100"/>
          <a:sy n="90" d="100"/>
        </p:scale>
        <p:origin x="-109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8/31/15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8/31/15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2.mov"/><Relationship Id="rId2" Type="http://schemas.openxmlformats.org/officeDocument/2006/relationships/video" Target="../media/media2.mo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3.mov"/><Relationship Id="rId2" Type="http://schemas.openxmlformats.org/officeDocument/2006/relationships/video" Target="../media/media3.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fontScale="90000"/>
          </a:bodyPr>
          <a:lstStyle/>
          <a:p>
            <a:r>
              <a:rPr lang="en-US" dirty="0">
                <a:solidFill>
                  <a:srgbClr val="FFFF00"/>
                </a:solidFill>
              </a:rPr>
              <a:t>The </a:t>
            </a:r>
            <a:r>
              <a:rPr lang="en-US" dirty="0" smtClean="0">
                <a:solidFill>
                  <a:srgbClr val="FFFF00"/>
                </a:solidFill>
              </a:rPr>
              <a:t>Role </a:t>
            </a:r>
            <a:r>
              <a:rPr lang="en-US" dirty="0">
                <a:solidFill>
                  <a:srgbClr val="FFFF00"/>
                </a:solidFill>
              </a:rPr>
              <a:t>of </a:t>
            </a:r>
            <a:r>
              <a:rPr lang="en-US" dirty="0" smtClean="0">
                <a:solidFill>
                  <a:srgbClr val="FFFF00"/>
                </a:solidFill>
              </a:rPr>
              <a:t>Disk </a:t>
            </a:r>
            <a:r>
              <a:rPr lang="en-US" dirty="0">
                <a:solidFill>
                  <a:srgbClr val="FFFF00"/>
                </a:solidFill>
              </a:rPr>
              <a:t>V</a:t>
            </a:r>
            <a:r>
              <a:rPr lang="en-US" dirty="0" smtClean="0">
                <a:solidFill>
                  <a:srgbClr val="FFFF00"/>
                </a:solidFill>
              </a:rPr>
              <a:t>olatile </a:t>
            </a:r>
            <a:r>
              <a:rPr lang="en-US" dirty="0">
                <a:solidFill>
                  <a:srgbClr val="FFFF00"/>
                </a:solidFill>
              </a:rPr>
              <a:t>C</a:t>
            </a:r>
            <a:r>
              <a:rPr lang="en-US" dirty="0" smtClean="0">
                <a:solidFill>
                  <a:srgbClr val="FFFF00"/>
                </a:solidFill>
              </a:rPr>
              <a:t>hemistry </a:t>
            </a:r>
            <a:r>
              <a:rPr lang="en-US" dirty="0">
                <a:solidFill>
                  <a:srgbClr val="FFFF00"/>
                </a:solidFill>
              </a:rPr>
              <a:t>and </a:t>
            </a:r>
            <a:r>
              <a:rPr lang="en-US" dirty="0" smtClean="0">
                <a:solidFill>
                  <a:srgbClr val="FFFF00"/>
                </a:solidFill>
              </a:rPr>
              <a:t>Dynamics </a:t>
            </a:r>
            <a:r>
              <a:rPr lang="en-US" dirty="0">
                <a:solidFill>
                  <a:srgbClr val="FFFF00"/>
                </a:solidFill>
              </a:rPr>
              <a:t>in </a:t>
            </a:r>
            <a:r>
              <a:rPr lang="en-US" dirty="0" smtClean="0">
                <a:solidFill>
                  <a:srgbClr val="FFFF00"/>
                </a:solidFill>
              </a:rPr>
              <a:t>Shaping </a:t>
            </a:r>
            <a:r>
              <a:rPr lang="en-US" dirty="0">
                <a:solidFill>
                  <a:srgbClr val="FFFF00"/>
                </a:solidFill>
              </a:rPr>
              <a:t>the</a:t>
            </a:r>
            <a:br>
              <a:rPr lang="en-US" dirty="0">
                <a:solidFill>
                  <a:srgbClr val="FFFF00"/>
                </a:solidFill>
              </a:rPr>
            </a:br>
            <a:r>
              <a:rPr lang="en-US" dirty="0" smtClean="0">
                <a:solidFill>
                  <a:srgbClr val="FFFF00"/>
                </a:solidFill>
              </a:rPr>
              <a:t>Compositions </a:t>
            </a:r>
            <a:r>
              <a:rPr lang="en-US" dirty="0">
                <a:solidFill>
                  <a:srgbClr val="FFFF00"/>
                </a:solidFill>
              </a:rPr>
              <a:t>of </a:t>
            </a:r>
            <a:r>
              <a:rPr lang="en-US" dirty="0" smtClean="0">
                <a:solidFill>
                  <a:srgbClr val="FFFF00"/>
                </a:solidFill>
              </a:rPr>
              <a:t>Nascent </a:t>
            </a:r>
            <a:r>
              <a:rPr lang="en-US" dirty="0">
                <a:solidFill>
                  <a:srgbClr val="FFFF00"/>
                </a:solidFill>
              </a:rPr>
              <a:t>P</a:t>
            </a:r>
            <a:r>
              <a:rPr lang="en-US" dirty="0" smtClean="0">
                <a:solidFill>
                  <a:srgbClr val="FFFF00"/>
                </a:solidFill>
              </a:rPr>
              <a:t>lanets</a:t>
            </a:r>
            <a:endParaRPr lang="en-US" dirty="0">
              <a:solidFill>
                <a:srgbClr val="FFFF00"/>
              </a:solidFill>
            </a:endParaRPr>
          </a:p>
        </p:txBody>
      </p:sp>
      <p:sp>
        <p:nvSpPr>
          <p:cNvPr id="3" name="Subtitle 2"/>
          <p:cNvSpPr>
            <a:spLocks noGrp="1"/>
          </p:cNvSpPr>
          <p:nvPr>
            <p:ph type="subTitle" idx="1"/>
          </p:nvPr>
        </p:nvSpPr>
        <p:spPr>
          <a:xfrm>
            <a:off x="235165" y="2847746"/>
            <a:ext cx="8481619" cy="2103740"/>
          </a:xfrm>
        </p:spPr>
        <p:txBody>
          <a:bodyPr>
            <a:normAutofit fontScale="550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t>
            </a:r>
            <a:r>
              <a:rPr lang="en-US" sz="4000" dirty="0" err="1" smtClean="0"/>
              <a:t>Ilse</a:t>
            </a:r>
            <a:r>
              <a:rPr lang="en-US" sz="4000" dirty="0" smtClean="0"/>
              <a:t> </a:t>
            </a:r>
            <a:r>
              <a:rPr lang="en-US" sz="4000" dirty="0" err="1" smtClean="0"/>
              <a:t>Cleeves</a:t>
            </a:r>
            <a:r>
              <a:rPr lang="en-US" sz="4000" dirty="0" smtClean="0"/>
              <a:t>, </a:t>
            </a:r>
            <a:r>
              <a:rPr lang="en-US" sz="4000" dirty="0" err="1" smtClean="0"/>
              <a:t>Jamila</a:t>
            </a:r>
            <a:r>
              <a:rPr lang="en-US" sz="4000" dirty="0" smtClean="0"/>
              <a:t> </a:t>
            </a:r>
            <a:r>
              <a:rPr lang="en-US" sz="4000" dirty="0" err="1" smtClean="0"/>
              <a:t>Pegues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438897" cy="646331"/>
          </a:xfrm>
          <a:prstGeom prst="rect">
            <a:avLst/>
          </a:prstGeom>
          <a:noFill/>
        </p:spPr>
        <p:txBody>
          <a:bodyPr wrap="square" rtlCol="0">
            <a:spAutoFit/>
          </a:bodyPr>
          <a:lstStyle/>
          <a:p>
            <a:r>
              <a:rPr lang="en-US" dirty="0" smtClean="0">
                <a:solidFill>
                  <a:srgbClr val="FFFF00"/>
                </a:solidFill>
              </a:rPr>
              <a:t>TAC Meeting Presentation: April 29</a:t>
            </a:r>
            <a:r>
              <a:rPr lang="en-US" baseline="30000" dirty="0" smtClean="0">
                <a:solidFill>
                  <a:srgbClr val="FFFF00"/>
                </a:solidFill>
              </a:rPr>
              <a:t>th</a:t>
            </a:r>
            <a:r>
              <a:rPr lang="en-US" dirty="0" smtClean="0">
                <a:solidFill>
                  <a:srgbClr val="FFFF00"/>
                </a:solidFill>
              </a:rPr>
              <a:t>, 2015</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Observations show that </a:t>
            </a:r>
            <a:r>
              <a:rPr lang="en-US" sz="3400" dirty="0" smtClean="0">
                <a:solidFill>
                  <a:srgbClr val="FFFF00"/>
                </a:solidFill>
              </a:rPr>
              <a:t>C/O ratios </a:t>
            </a:r>
            <a:r>
              <a:rPr lang="en-US" sz="3400" dirty="0" smtClean="0"/>
              <a:t>in giant planet atmospheres are </a:t>
            </a:r>
            <a:r>
              <a:rPr lang="en-US" sz="3400" dirty="0" smtClean="0">
                <a:solidFill>
                  <a:srgbClr val="FFFF00"/>
                </a:solidFill>
              </a:rPr>
              <a:t>different from stellar</a:t>
            </a:r>
            <a:endParaRPr lang="en-US" sz="3400" dirty="0">
              <a:solidFill>
                <a:srgbClr val="FFFF00"/>
              </a:solidFill>
            </a:endParaRPr>
          </a:p>
        </p:txBody>
      </p:sp>
      <p:pic>
        <p:nvPicPr>
          <p:cNvPr id="4" name="Picture 3" descr="C_O_ratio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543932"/>
            <a:ext cx="6702778" cy="5027084"/>
          </a:xfrm>
          <a:prstGeom prst="rect">
            <a:avLst/>
          </a:prstGeom>
        </p:spPr>
      </p:pic>
      <p:sp>
        <p:nvSpPr>
          <p:cNvPr id="5" name="TextBox 4"/>
          <p:cNvSpPr txBox="1"/>
          <p:nvPr/>
        </p:nvSpPr>
        <p:spPr>
          <a:xfrm>
            <a:off x="6462887" y="6191000"/>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spTree>
    <p:extLst>
      <p:ext uri="{BB962C8B-B14F-4D97-AF65-F5344CB8AC3E}">
        <p14:creationId xmlns:p14="http://schemas.microsoft.com/office/powerpoint/2010/main" val="206491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Timescales</a:t>
            </a:r>
            <a:r>
              <a:rPr lang="en-US" dirty="0" smtClean="0"/>
              <a:t> for </a:t>
            </a:r>
            <a:r>
              <a:rPr lang="en-US" dirty="0" smtClean="0">
                <a:solidFill>
                  <a:srgbClr val="FFFF00"/>
                </a:solidFill>
              </a:rPr>
              <a:t>desorption</a:t>
            </a:r>
            <a:r>
              <a:rPr lang="en-US" dirty="0" smtClean="0"/>
              <a:t>, </a:t>
            </a:r>
            <a:r>
              <a:rPr lang="en-US" dirty="0" smtClean="0">
                <a:solidFill>
                  <a:srgbClr val="FFFF00"/>
                </a:solidFill>
              </a:rPr>
              <a:t>radial drift </a:t>
            </a:r>
            <a:r>
              <a:rPr lang="en-US" dirty="0" smtClean="0"/>
              <a:t>and </a:t>
            </a:r>
            <a:r>
              <a:rPr lang="en-US" dirty="0" smtClean="0">
                <a:solidFill>
                  <a:srgbClr val="FFFF00"/>
                </a:solidFill>
              </a:rPr>
              <a:t>gas accretion </a:t>
            </a:r>
            <a:r>
              <a:rPr lang="en-US" dirty="0" smtClean="0"/>
              <a:t>ARE comparable</a:t>
            </a:r>
            <a:endParaRPr lang="en-US" dirty="0"/>
          </a:p>
        </p:txBody>
      </p:sp>
      <p:pic>
        <p:nvPicPr>
          <p:cNvPr id="4" name="Picture 3" descr="drift_timescales_betaS1_gas_acc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23" y="1558749"/>
            <a:ext cx="7741356" cy="5160904"/>
          </a:xfrm>
          <a:prstGeom prst="rect">
            <a:avLst/>
          </a:prstGeom>
        </p:spPr>
      </p:pic>
      <p:sp>
        <p:nvSpPr>
          <p:cNvPr id="5" name="TextBox 4"/>
          <p:cNvSpPr txBox="1"/>
          <p:nvPr/>
        </p:nvSpPr>
        <p:spPr>
          <a:xfrm>
            <a:off x="7374468"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94048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8229600" cy="1143000"/>
          </a:xfrm>
        </p:spPr>
        <p:txBody>
          <a:bodyPr>
            <a:normAutofit fontScale="90000"/>
          </a:bodyPr>
          <a:lstStyle/>
          <a:p>
            <a:r>
              <a:rPr lang="en-US" dirty="0" smtClean="0">
                <a:solidFill>
                  <a:srgbClr val="FFFF00"/>
                </a:solidFill>
              </a:rPr>
              <a:t>Radial drift </a:t>
            </a:r>
            <a:r>
              <a:rPr lang="en-US" dirty="0" smtClean="0"/>
              <a:t>affects </a:t>
            </a:r>
            <a:r>
              <a:rPr lang="en-US" dirty="0" smtClean="0">
                <a:solidFill>
                  <a:srgbClr val="FFFF00"/>
                </a:solidFill>
              </a:rPr>
              <a:t>snowline location</a:t>
            </a:r>
            <a:endParaRPr lang="en-US" dirty="0">
              <a:solidFill>
                <a:srgbClr val="FFFF00"/>
              </a:solidFill>
            </a:endParaRPr>
          </a:p>
        </p:txBody>
      </p:sp>
      <p:pic>
        <p:nvPicPr>
          <p:cNvPr id="6" name="Picture 5" descr="desorption_distance_passive_active_colorbar_test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888" y="889002"/>
            <a:ext cx="5418667" cy="5840119"/>
          </a:xfrm>
          <a:prstGeom prst="rect">
            <a:avLst/>
          </a:prstGeom>
        </p:spPr>
      </p:pic>
      <p:sp>
        <p:nvSpPr>
          <p:cNvPr id="7" name="TextBox 6"/>
          <p:cNvSpPr txBox="1"/>
          <p:nvPr/>
        </p:nvSpPr>
        <p:spPr>
          <a:xfrm>
            <a:off x="6090357"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34897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t>We determined </a:t>
            </a:r>
            <a:r>
              <a:rPr lang="en-US" sz="3600" dirty="0" smtClean="0">
                <a:solidFill>
                  <a:srgbClr val="FFFF00"/>
                </a:solidFill>
              </a:rPr>
              <a:t>upper limits </a:t>
            </a:r>
            <a:r>
              <a:rPr lang="en-US" sz="3600" dirty="0" smtClean="0"/>
              <a:t>for the </a:t>
            </a:r>
            <a:r>
              <a:rPr lang="en-US" sz="3600" dirty="0" smtClean="0">
                <a:solidFill>
                  <a:srgbClr val="FFFF00"/>
                </a:solidFill>
              </a:rPr>
              <a:t>C/O ratio</a:t>
            </a:r>
            <a:r>
              <a:rPr lang="en-US" sz="3600" dirty="0" smtClean="0"/>
              <a:t> across the disk</a:t>
            </a:r>
            <a:endParaRPr lang="en-US" sz="3600" dirty="0"/>
          </a:p>
        </p:txBody>
      </p:sp>
      <p:pic>
        <p:nvPicPr>
          <p:cNvPr id="3" name="Picture 2" descr="C_O_ratio_passive_active_disk_many_colorbar_complete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445" y="1163638"/>
            <a:ext cx="5446888" cy="5446888"/>
          </a:xfrm>
          <a:prstGeom prst="rect">
            <a:avLst/>
          </a:prstGeom>
        </p:spPr>
      </p:pic>
      <p:sp>
        <p:nvSpPr>
          <p:cNvPr id="6" name="TextBox 5"/>
          <p:cNvSpPr txBox="1"/>
          <p:nvPr/>
        </p:nvSpPr>
        <p:spPr>
          <a:xfrm>
            <a:off x="6268157"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158258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is </a:t>
            </a:r>
            <a:r>
              <a:rPr lang="en-US" dirty="0" smtClean="0">
                <a:solidFill>
                  <a:srgbClr val="FFFF00"/>
                </a:solidFill>
              </a:rPr>
              <a:t>independent of disk mass</a:t>
            </a:r>
            <a:endParaRPr lang="en-US" dirty="0">
              <a:solidFill>
                <a:srgbClr val="FFFF00"/>
              </a:solidFill>
            </a:endParaRPr>
          </a:p>
        </p:txBody>
      </p:sp>
      <p:pic>
        <p:nvPicPr>
          <p:cNvPr id="4" name="Picture 3" descr="desorption_distance_varying_M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21" y="1648177"/>
            <a:ext cx="6386689" cy="4790017"/>
          </a:xfrm>
          <a:prstGeom prst="rect">
            <a:avLst/>
          </a:prstGeom>
        </p:spPr>
      </p:pic>
      <p:sp>
        <p:nvSpPr>
          <p:cNvPr id="5" name="TextBox 4"/>
          <p:cNvSpPr txBox="1"/>
          <p:nvPr/>
        </p:nvSpPr>
        <p:spPr>
          <a:xfrm>
            <a:off x="6781799" y="6079499"/>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24571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for </a:t>
            </a:r>
            <a:r>
              <a:rPr lang="en-US" dirty="0" smtClean="0">
                <a:solidFill>
                  <a:srgbClr val="FFFF00"/>
                </a:solidFill>
              </a:rPr>
              <a:t>transition disks</a:t>
            </a:r>
            <a:r>
              <a:rPr lang="en-US" dirty="0" smtClean="0"/>
              <a:t> agrees with </a:t>
            </a:r>
            <a:r>
              <a:rPr lang="en-US" dirty="0" smtClean="0">
                <a:solidFill>
                  <a:srgbClr val="FFFF00"/>
                </a:solidFill>
              </a:rPr>
              <a:t>observations</a:t>
            </a:r>
            <a:endParaRPr lang="en-US" dirty="0">
              <a:solidFill>
                <a:srgbClr val="FFFF00"/>
              </a:solidFill>
            </a:endParaRPr>
          </a:p>
        </p:txBody>
      </p:sp>
      <p:pic>
        <p:nvPicPr>
          <p:cNvPr id="4" name="Picture 3" descr="desorption_distance_transition_disk_1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422" y="1761066"/>
            <a:ext cx="6033911" cy="4525434"/>
          </a:xfrm>
          <a:prstGeom prst="rect">
            <a:avLst/>
          </a:prstGeom>
        </p:spPr>
      </p:pic>
      <p:sp>
        <p:nvSpPr>
          <p:cNvPr id="5" name="TextBox 4"/>
          <p:cNvSpPr txBox="1"/>
          <p:nvPr/>
        </p:nvSpPr>
        <p:spPr>
          <a:xfrm>
            <a:off x="6556022" y="5860638"/>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3837873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Paper submitted to </a:t>
            </a:r>
            <a:r>
              <a:rPr lang="en-US" dirty="0" err="1" smtClean="0">
                <a:solidFill>
                  <a:srgbClr val="FFFF00"/>
                </a:solidFill>
              </a:rPr>
              <a:t>ApJ</a:t>
            </a:r>
            <a:r>
              <a:rPr lang="en-US" dirty="0" smtClean="0">
                <a:solidFill>
                  <a:srgbClr val="FFFF00"/>
                </a:solidFill>
              </a:rPr>
              <a:t> on August 14</a:t>
            </a:r>
            <a:r>
              <a:rPr lang="en-US" baseline="30000" dirty="0" smtClean="0">
                <a:solidFill>
                  <a:srgbClr val="FFFF00"/>
                </a:solidFill>
              </a:rPr>
              <a:t>th</a:t>
            </a:r>
            <a:r>
              <a:rPr lang="en-US" dirty="0" smtClean="0">
                <a:solidFill>
                  <a:srgbClr val="FFFF00"/>
                </a:solidFill>
              </a:rPr>
              <a:t> </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err="1"/>
              <a:t>Birnstiel</a:t>
            </a:r>
            <a:r>
              <a:rPr lang="en-US" dirty="0"/>
              <a:t>, T., </a:t>
            </a:r>
            <a:r>
              <a:rPr lang="en-US" dirty="0" smtClean="0"/>
              <a:t>&amp; Murray</a:t>
            </a:r>
            <a:r>
              <a:rPr lang="en-US" dirty="0"/>
              <a:t>-Clay, R. A</a:t>
            </a:r>
            <a:r>
              <a:rPr lang="en-US" i="1" dirty="0">
                <a:solidFill>
                  <a:srgbClr val="FFFF00"/>
                </a:solidFill>
              </a:rPr>
              <a:t>. </a:t>
            </a:r>
            <a:endParaRPr lang="en-US" i="1" dirty="0" smtClean="0">
              <a:solidFill>
                <a:srgbClr val="FFFF00"/>
              </a:solidFill>
            </a:endParaRPr>
          </a:p>
          <a:p>
            <a:pPr marL="0" indent="0" algn="ctr">
              <a:buNone/>
            </a:pPr>
            <a:r>
              <a:rPr lang="en-US" i="1" dirty="0" smtClean="0">
                <a:solidFill>
                  <a:srgbClr val="FFFF00"/>
                </a:solidFill>
              </a:rPr>
              <a:t>C</a:t>
            </a:r>
            <a:r>
              <a:rPr lang="en-US" i="1" dirty="0">
                <a:solidFill>
                  <a:srgbClr val="FFFF00"/>
                </a:solidFill>
              </a:rPr>
              <a:t>/O and Snowline Locations</a:t>
            </a:r>
          </a:p>
          <a:p>
            <a:pPr marL="0" indent="0" algn="ctr">
              <a:buNone/>
            </a:pPr>
            <a:r>
              <a:rPr lang="en-US" i="1" dirty="0">
                <a:solidFill>
                  <a:srgbClr val="FFFF00"/>
                </a:solidFill>
              </a:rPr>
              <a:t>in </a:t>
            </a:r>
            <a:r>
              <a:rPr lang="en-US" i="1" dirty="0" err="1">
                <a:solidFill>
                  <a:srgbClr val="FFFF00"/>
                </a:solidFill>
              </a:rPr>
              <a:t>Protoplanetary</a:t>
            </a:r>
            <a:r>
              <a:rPr lang="en-US" i="1" dirty="0">
                <a:solidFill>
                  <a:srgbClr val="FFFF00"/>
                </a:solidFill>
              </a:rPr>
              <a:t> Disks: The </a:t>
            </a:r>
            <a:r>
              <a:rPr lang="en-US" i="1" dirty="0" smtClean="0">
                <a:solidFill>
                  <a:srgbClr val="FFFF00"/>
                </a:solidFill>
              </a:rPr>
              <a:t>Effect </a:t>
            </a:r>
            <a:r>
              <a:rPr lang="en-US" i="1" dirty="0">
                <a:solidFill>
                  <a:srgbClr val="FFFF00"/>
                </a:solidFill>
              </a:rPr>
              <a:t>of Radial Drift and Viscous Gas Accretion</a:t>
            </a:r>
            <a:r>
              <a:rPr lang="en-US" dirty="0"/>
              <a:t>. </a:t>
            </a:r>
            <a:endParaRPr lang="en-US" dirty="0" smtClean="0"/>
          </a:p>
          <a:p>
            <a:pPr marL="0" indent="0" algn="ctr">
              <a:buNone/>
            </a:pPr>
            <a:r>
              <a:rPr lang="en-US" dirty="0" err="1" smtClean="0"/>
              <a:t>ApJ</a:t>
            </a:r>
            <a:r>
              <a:rPr lang="en-US" dirty="0"/>
              <a:t>, </a:t>
            </a:r>
            <a:r>
              <a:rPr lang="en-US" dirty="0" smtClean="0"/>
              <a:t>under review</a:t>
            </a:r>
            <a:endParaRPr lang="en-US" dirty="0"/>
          </a:p>
        </p:txBody>
      </p:sp>
    </p:spTree>
    <p:extLst>
      <p:ext uri="{BB962C8B-B14F-4D97-AF65-F5344CB8AC3E}">
        <p14:creationId xmlns:p14="http://schemas.microsoft.com/office/powerpoint/2010/main" val="342541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solidFill>
                  <a:srgbClr val="FFFF00"/>
                </a:solidFill>
              </a:rPr>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6893339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617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itle 1"/>
          <p:cNvSpPr txBox="1">
            <a:spLocks/>
          </p:cNvSpPr>
          <p:nvPr/>
        </p:nvSpPr>
        <p:spPr>
          <a:xfrm>
            <a:off x="457200" y="2504195"/>
            <a:ext cx="8475133" cy="2237138"/>
          </a:xfrm>
          <a:prstGeom prst="rect">
            <a:avLst/>
          </a:prstGeom>
          <a:solidFill>
            <a:srgbClr val="FFFF00"/>
          </a:solidFill>
          <a:ln w="63500">
            <a:solidFill>
              <a:srgbClr val="0000FF"/>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Add </a:t>
            </a:r>
            <a:r>
              <a:rPr lang="en-US" sz="3600" dirty="0">
                <a:solidFill>
                  <a:schemeClr val="bg1"/>
                </a:solidFill>
              </a:rPr>
              <a:t>n</a:t>
            </a:r>
            <a:r>
              <a:rPr lang="en-US" sz="3600" dirty="0" smtClean="0">
                <a:solidFill>
                  <a:schemeClr val="bg1"/>
                </a:solidFill>
              </a:rPr>
              <a:t>itrogen and hydrocarbons in the chemical and dynamical framework and explore their effects on the C/N/O abundance ratios</a:t>
            </a:r>
            <a:endParaRPr lang="en-US" sz="3600" dirty="0">
              <a:solidFill>
                <a:schemeClr val="bg1"/>
              </a:solidFill>
            </a:endParaRPr>
          </a:p>
        </p:txBody>
      </p:sp>
    </p:spTree>
    <p:extLst>
      <p:ext uri="{BB962C8B-B14F-4D97-AF65-F5344CB8AC3E}">
        <p14:creationId xmlns:p14="http://schemas.microsoft.com/office/powerpoint/2010/main" val="57026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CH4</a:t>
            </a:r>
            <a:r>
              <a:rPr lang="en-US" sz="3000" dirty="0" smtClean="0"/>
              <a:t> do not change </a:t>
            </a:r>
            <a:r>
              <a:rPr lang="en-US" sz="3000" dirty="0" smtClean="0">
                <a:solidFill>
                  <a:srgbClr val="FFFF00"/>
                </a:solidFill>
              </a:rPr>
              <a:t>C/O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spTree>
    <p:extLst>
      <p:ext uri="{BB962C8B-B14F-4D97-AF65-F5344CB8AC3E}">
        <p14:creationId xmlns:p14="http://schemas.microsoft.com/office/powerpoint/2010/main" val="4443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Abundance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FF00"/>
                </a:solidFill>
              </a:rPr>
              <a:t>Nitrogen</a:t>
            </a:r>
            <a:r>
              <a:rPr lang="en-US" dirty="0" smtClean="0"/>
              <a:t> is </a:t>
            </a:r>
            <a:r>
              <a:rPr lang="en-US" dirty="0" smtClean="0">
                <a:solidFill>
                  <a:srgbClr val="FFFF00"/>
                </a:solidFill>
              </a:rPr>
              <a:t>abundant</a:t>
            </a:r>
            <a:r>
              <a:rPr lang="en-US" dirty="0" smtClean="0"/>
              <a:t> in the Solar System and in disks, but its </a:t>
            </a:r>
            <a:r>
              <a:rPr lang="en-US" dirty="0" smtClean="0">
                <a:solidFill>
                  <a:srgbClr val="FFFF00"/>
                </a:solidFill>
              </a:rPr>
              <a:t>dominant form is largely unknown</a:t>
            </a:r>
          </a:p>
          <a:p>
            <a:endParaRPr lang="en-US" dirty="0" smtClean="0">
              <a:solidFill>
                <a:srgbClr val="FFFF00"/>
              </a:solidFill>
            </a:endParaRPr>
          </a:p>
          <a:p>
            <a:r>
              <a:rPr lang="en-US" dirty="0" smtClean="0"/>
              <a:t>Primarily found as </a:t>
            </a:r>
            <a:r>
              <a:rPr lang="en-US" dirty="0" smtClean="0">
                <a:solidFill>
                  <a:srgbClr val="FFFF00"/>
                </a:solidFill>
              </a:rPr>
              <a:t>N</a:t>
            </a:r>
            <a:r>
              <a:rPr lang="en-US" baseline="-25000" dirty="0" smtClean="0">
                <a:solidFill>
                  <a:srgbClr val="FFFF00"/>
                </a:solidFill>
              </a:rPr>
              <a:t>2</a:t>
            </a:r>
            <a:r>
              <a:rPr lang="en-US" dirty="0" smtClean="0"/>
              <a:t>, but </a:t>
            </a:r>
            <a:r>
              <a:rPr lang="en-US" dirty="0" smtClean="0">
                <a:solidFill>
                  <a:srgbClr val="FFFF00"/>
                </a:solidFill>
              </a:rPr>
              <a:t>~10% </a:t>
            </a:r>
            <a:r>
              <a:rPr lang="en-US" dirty="0" smtClean="0"/>
              <a:t>of </a:t>
            </a:r>
            <a:r>
              <a:rPr lang="en-US" dirty="0" smtClean="0">
                <a:solidFill>
                  <a:srgbClr val="FFFF00"/>
                </a:solidFill>
              </a:rPr>
              <a:t>nitrogen abundance</a:t>
            </a:r>
            <a:r>
              <a:rPr lang="en-US" dirty="0" smtClean="0"/>
              <a:t> may be carried by </a:t>
            </a:r>
            <a:r>
              <a:rPr lang="en-US" dirty="0" smtClean="0">
                <a:solidFill>
                  <a:srgbClr val="FFFF00"/>
                </a:solidFill>
              </a:rPr>
              <a:t>NH</a:t>
            </a:r>
            <a:r>
              <a:rPr lang="en-US" baseline="-25000" dirty="0" smtClean="0">
                <a:solidFill>
                  <a:srgbClr val="FFFF00"/>
                </a:solidFill>
              </a:rPr>
              <a:t>3</a:t>
            </a:r>
            <a:r>
              <a:rPr lang="en-US" baseline="-25000" dirty="0" smtClean="0"/>
              <a:t> </a:t>
            </a:r>
            <a:r>
              <a:rPr lang="en-US" dirty="0" smtClean="0"/>
              <a:t>(e.g., </a:t>
            </a:r>
            <a:r>
              <a:rPr lang="en-US" dirty="0" err="1" smtClean="0"/>
              <a:t>Lahuis</a:t>
            </a:r>
            <a:r>
              <a:rPr lang="en-US" dirty="0" smtClean="0"/>
              <a:t> </a:t>
            </a:r>
            <a:r>
              <a:rPr lang="en-US" dirty="0"/>
              <a:t>&amp; van </a:t>
            </a:r>
            <a:r>
              <a:rPr lang="en-US" dirty="0" err="1" smtClean="0"/>
              <a:t>Dishoeck</a:t>
            </a:r>
            <a:r>
              <a:rPr lang="en-US" dirty="0"/>
              <a:t> </a:t>
            </a:r>
            <a:r>
              <a:rPr lang="en-US" dirty="0" smtClean="0"/>
              <a:t>2000)</a:t>
            </a:r>
          </a:p>
          <a:p>
            <a:endParaRPr lang="en-US" dirty="0" smtClean="0"/>
          </a:p>
          <a:p>
            <a:r>
              <a:rPr lang="en-US" dirty="0" smtClean="0"/>
              <a:t>Can use </a:t>
            </a:r>
            <a:r>
              <a:rPr lang="en-US" dirty="0">
                <a:solidFill>
                  <a:srgbClr val="FFFF00"/>
                </a:solidFill>
              </a:rPr>
              <a:t>abundance patterns </a:t>
            </a:r>
            <a:r>
              <a:rPr lang="en-US" dirty="0"/>
              <a:t>both from the </a:t>
            </a:r>
            <a:r>
              <a:rPr lang="en-US" dirty="0">
                <a:solidFill>
                  <a:srgbClr val="FFFF00"/>
                </a:solidFill>
              </a:rPr>
              <a:t>Solar S</a:t>
            </a:r>
            <a:r>
              <a:rPr lang="en-US" dirty="0" smtClean="0">
                <a:solidFill>
                  <a:srgbClr val="FFFF00"/>
                </a:solidFill>
              </a:rPr>
              <a:t>ystem</a:t>
            </a:r>
            <a:r>
              <a:rPr lang="en-US" dirty="0" smtClean="0"/>
              <a:t> and </a:t>
            </a:r>
            <a:r>
              <a:rPr lang="en-US" dirty="0"/>
              <a:t>from </a:t>
            </a:r>
            <a:r>
              <a:rPr lang="en-US" dirty="0">
                <a:solidFill>
                  <a:srgbClr val="FFFF00"/>
                </a:solidFill>
              </a:rPr>
              <a:t>disk chemistry models </a:t>
            </a:r>
            <a:r>
              <a:rPr lang="en-US" dirty="0"/>
              <a:t>(e.g., Schwarz &amp; Bergin 2014</a:t>
            </a:r>
            <a:r>
              <a:rPr lang="en-US" dirty="0" smtClean="0"/>
              <a:t>) to define the </a:t>
            </a:r>
            <a:r>
              <a:rPr lang="en-US" dirty="0" smtClean="0">
                <a:solidFill>
                  <a:srgbClr val="FFFF00"/>
                </a:solidFill>
              </a:rPr>
              <a:t>range of abundance of different nitrogen carriers</a:t>
            </a:r>
            <a:endParaRPr lang="en-US" dirty="0">
              <a:solidFill>
                <a:srgbClr val="FFFF00"/>
              </a:solidFill>
            </a:endParaRPr>
          </a:p>
          <a:p>
            <a:endParaRPr lang="en-US" dirty="0"/>
          </a:p>
        </p:txBody>
      </p:sp>
    </p:spTree>
    <p:extLst>
      <p:ext uri="{BB962C8B-B14F-4D97-AF65-F5344CB8AC3E}">
        <p14:creationId xmlns:p14="http://schemas.microsoft.com/office/powerpoint/2010/main" val="3668112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NH3</a:t>
            </a:r>
            <a:r>
              <a:rPr lang="en-US" sz="3000" dirty="0" smtClean="0"/>
              <a:t> do not change </a:t>
            </a:r>
            <a:r>
              <a:rPr lang="en-US" sz="3000" dirty="0">
                <a:solidFill>
                  <a:srgbClr val="FFFF00"/>
                </a:solidFill>
              </a:rPr>
              <a:t>N</a:t>
            </a:r>
            <a:r>
              <a:rPr lang="en-US" sz="3000" dirty="0" smtClean="0">
                <a:solidFill>
                  <a:srgbClr val="FFFF00"/>
                </a:solidFill>
              </a:rPr>
              <a:t>/O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pic>
        <p:nvPicPr>
          <p:cNvPr id="3" name="Picture 2" descr="N_O_ratio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809" y="1095021"/>
            <a:ext cx="3657600" cy="5486400"/>
          </a:xfrm>
          <a:prstGeom prst="rect">
            <a:avLst/>
          </a:prstGeom>
        </p:spPr>
      </p:pic>
    </p:spTree>
    <p:extLst>
      <p:ext uri="{BB962C8B-B14F-4D97-AF65-F5344CB8AC3E}">
        <p14:creationId xmlns:p14="http://schemas.microsoft.com/office/powerpoint/2010/main" val="8167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t>Results for the </a:t>
            </a:r>
            <a:r>
              <a:rPr lang="en-US" sz="3000" dirty="0" smtClean="0">
                <a:solidFill>
                  <a:srgbClr val="FFFF00"/>
                </a:solidFill>
              </a:rPr>
              <a:t>N/C ratio </a:t>
            </a:r>
            <a:r>
              <a:rPr lang="en-US" sz="3000" dirty="0" smtClean="0"/>
              <a:t>in a </a:t>
            </a:r>
            <a:r>
              <a:rPr lang="en-US" sz="3000" dirty="0" smtClean="0">
                <a:solidFill>
                  <a:srgbClr val="FFFF00"/>
                </a:solidFill>
              </a:rPr>
              <a:t>static disk</a:t>
            </a:r>
            <a:endParaRPr lang="en-US" sz="3000" dirty="0">
              <a:solidFill>
                <a:srgbClr val="FFFF00"/>
              </a:solidFill>
            </a:endParaRPr>
          </a:p>
        </p:txBody>
      </p:sp>
      <p:pic>
        <p:nvPicPr>
          <p:cNvPr id="3" name="Picture 2" descr="N_C_ratio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56" y="1009824"/>
            <a:ext cx="7168444" cy="5376333"/>
          </a:xfrm>
          <a:prstGeom prst="rect">
            <a:avLst/>
          </a:prstGeom>
        </p:spPr>
      </p:pic>
    </p:spTree>
    <p:extLst>
      <p:ext uri="{BB962C8B-B14F-4D97-AF65-F5344CB8AC3E}">
        <p14:creationId xmlns:p14="http://schemas.microsoft.com/office/powerpoint/2010/main" val="816701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1792111"/>
            <a:ext cx="8229600" cy="4334052"/>
          </a:xfrm>
        </p:spPr>
        <p:txBody>
          <a:bodyPr>
            <a:normAutofit/>
          </a:bodyPr>
          <a:lstStyle/>
          <a:p>
            <a:r>
              <a:rPr lang="en-US" dirty="0" smtClean="0"/>
              <a:t>Calculate the C/N/O ratios in active disks, for different ice compositions and morphologies</a:t>
            </a:r>
          </a:p>
          <a:p>
            <a:pPr marL="800100" lvl="3" indent="-342900"/>
            <a:r>
              <a:rPr lang="en-US" sz="2600" dirty="0" smtClean="0">
                <a:solidFill>
                  <a:srgbClr val="FFFFFF"/>
                </a:solidFill>
              </a:rPr>
              <a:t>Use different abundances for the main nitrogen and carbon carriers</a:t>
            </a:r>
          </a:p>
          <a:p>
            <a:pPr marL="800100" lvl="3" indent="-342900"/>
            <a:r>
              <a:rPr lang="en-US" sz="2600" dirty="0" smtClean="0">
                <a:solidFill>
                  <a:srgbClr val="FFFFFF"/>
                </a:solidFill>
              </a:rPr>
              <a:t>Use new results for the binding energies for N2 and CO, both mixed with water and as pure ices</a:t>
            </a:r>
            <a:endParaRPr lang="en-US" sz="2600" dirty="0" smtClean="0"/>
          </a:p>
          <a:p>
            <a:endParaRPr lang="en-US" dirty="0" smtClean="0"/>
          </a:p>
          <a:p>
            <a:endParaRPr lang="en-US" dirty="0"/>
          </a:p>
        </p:txBody>
      </p:sp>
    </p:spTree>
    <p:extLst>
      <p:ext uri="{BB962C8B-B14F-4D97-AF65-F5344CB8AC3E}">
        <p14:creationId xmlns:p14="http://schemas.microsoft.com/office/powerpoint/2010/main" val="328249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4222"/>
            <a:ext cx="8229600" cy="5376334"/>
          </a:xfrm>
        </p:spPr>
        <p:txBody>
          <a:bodyPr>
            <a:normAutofit lnSpcReduction="10000"/>
          </a:bodyPr>
          <a:lstStyle/>
          <a:p>
            <a:pPr marL="342900" lvl="1" indent="-342900">
              <a:buFont typeface="Arial" pitchFamily="34" charset="0"/>
              <a:buChar char="•"/>
            </a:pPr>
            <a:r>
              <a:rPr lang="en-US" dirty="0"/>
              <a:t>Calculate the C/N/O ratios self-</a:t>
            </a:r>
            <a:r>
              <a:rPr lang="en-US" dirty="0" smtClean="0"/>
              <a:t>consistently</a:t>
            </a:r>
          </a:p>
          <a:p>
            <a:pPr marL="742950" lvl="2" indent="-342900"/>
            <a:r>
              <a:rPr lang="en-US" sz="2800" dirty="0" smtClean="0">
                <a:solidFill>
                  <a:srgbClr val="FFFFFF"/>
                </a:solidFill>
              </a:rPr>
              <a:t>Basic </a:t>
            </a:r>
            <a:r>
              <a:rPr lang="en-US" sz="2800" dirty="0">
                <a:solidFill>
                  <a:srgbClr val="FFFFFF"/>
                </a:solidFill>
              </a:rPr>
              <a:t>idea: treat each species in </a:t>
            </a:r>
            <a:r>
              <a:rPr lang="en-US" sz="2800" dirty="0">
                <a:solidFill>
                  <a:srgbClr val="FFFF00"/>
                </a:solidFill>
              </a:rPr>
              <a:t>gaseous</a:t>
            </a:r>
            <a:r>
              <a:rPr lang="en-US" sz="2800" dirty="0">
                <a:solidFill>
                  <a:srgbClr val="FFFFFF"/>
                </a:solidFill>
              </a:rPr>
              <a:t> and </a:t>
            </a:r>
            <a:r>
              <a:rPr lang="en-US" sz="2800" dirty="0">
                <a:solidFill>
                  <a:srgbClr val="FFFF00"/>
                </a:solidFill>
              </a:rPr>
              <a:t>solid</a:t>
            </a:r>
            <a:r>
              <a:rPr lang="en-US" sz="2800" dirty="0">
                <a:solidFill>
                  <a:srgbClr val="FFFFFF"/>
                </a:solidFill>
              </a:rPr>
              <a:t> form as </a:t>
            </a:r>
            <a:r>
              <a:rPr lang="en-US" sz="2800" dirty="0">
                <a:solidFill>
                  <a:srgbClr val="FFFF00"/>
                </a:solidFill>
              </a:rPr>
              <a:t>two fluids that are interchanging </a:t>
            </a:r>
            <a:r>
              <a:rPr lang="en-US" sz="2800" dirty="0">
                <a:solidFill>
                  <a:srgbClr val="FFFFFF"/>
                </a:solidFill>
              </a:rPr>
              <a:t>and use </a:t>
            </a:r>
            <a:r>
              <a:rPr lang="en-US" sz="2800" dirty="0">
                <a:solidFill>
                  <a:srgbClr val="FFFF00"/>
                </a:solidFill>
              </a:rPr>
              <a:t>advection-like equations </a:t>
            </a:r>
            <a:r>
              <a:rPr lang="en-US" sz="2800" dirty="0">
                <a:solidFill>
                  <a:srgbClr val="FFFFFF"/>
                </a:solidFill>
              </a:rPr>
              <a:t>to solve for their separate time-dependent abundance</a:t>
            </a:r>
            <a:endParaRPr lang="en-US" sz="2800" dirty="0"/>
          </a:p>
          <a:p>
            <a:pPr lvl="1">
              <a:buFont typeface="Arial"/>
              <a:buChar char="•"/>
            </a:pPr>
            <a:r>
              <a:rPr lang="en-US" dirty="0"/>
              <a:t>Consider ice species composed of more than one single </a:t>
            </a:r>
            <a:r>
              <a:rPr lang="en-US" dirty="0" smtClean="0"/>
              <a:t>volatile</a:t>
            </a:r>
          </a:p>
          <a:p>
            <a:pPr lvl="2">
              <a:buFont typeface="Arial"/>
              <a:buChar char="•"/>
            </a:pPr>
            <a:r>
              <a:rPr lang="en-US" sz="2800" dirty="0" smtClean="0"/>
              <a:t>Collaboration with Fred </a:t>
            </a:r>
            <a:r>
              <a:rPr lang="en-US" sz="2800" dirty="0" err="1" smtClean="0"/>
              <a:t>Ciesla</a:t>
            </a:r>
            <a:endParaRPr lang="en-US" sz="2800" dirty="0" smtClean="0"/>
          </a:p>
          <a:p>
            <a:pPr lvl="2">
              <a:buFont typeface="Arial"/>
              <a:buChar char="•"/>
            </a:pPr>
            <a:endParaRPr lang="en-US" sz="2800" dirty="0"/>
          </a:p>
          <a:p>
            <a:r>
              <a:rPr lang="en-US" dirty="0"/>
              <a:t>Incorporate </a:t>
            </a:r>
            <a:r>
              <a:rPr lang="en-US" dirty="0" smtClean="0"/>
              <a:t>simple chemical </a:t>
            </a:r>
            <a:r>
              <a:rPr lang="en-US" dirty="0"/>
              <a:t>evolution in radial drift </a:t>
            </a:r>
            <a:r>
              <a:rPr lang="en-US" dirty="0" smtClean="0"/>
              <a:t>model</a:t>
            </a:r>
          </a:p>
          <a:p>
            <a:pPr lvl="1">
              <a:buFont typeface="Arial"/>
              <a:buChar char="•"/>
            </a:pPr>
            <a:r>
              <a:rPr lang="en-US" dirty="0" err="1" smtClean="0"/>
              <a:t>Colaboration</a:t>
            </a:r>
            <a:r>
              <a:rPr lang="en-US" dirty="0" smtClean="0"/>
              <a:t> with </a:t>
            </a:r>
            <a:r>
              <a:rPr lang="en-US" dirty="0" err="1" smtClean="0"/>
              <a:t>Ilse</a:t>
            </a:r>
            <a:r>
              <a:rPr lang="en-US" dirty="0" smtClean="0"/>
              <a:t> </a:t>
            </a:r>
            <a:r>
              <a:rPr lang="en-US" dirty="0" err="1" smtClean="0"/>
              <a:t>Cleeves</a:t>
            </a:r>
            <a:endParaRPr lang="en-US" dirty="0"/>
          </a:p>
          <a:p>
            <a:endParaRPr lang="en-US" dirty="0"/>
          </a:p>
        </p:txBody>
      </p:sp>
      <p:sp>
        <p:nvSpPr>
          <p:cNvPr id="4" name="Title 1"/>
          <p:cNvSpPr>
            <a:spLocks noGrp="1"/>
          </p:cNvSpPr>
          <p:nvPr>
            <p:ph type="title"/>
          </p:nvPr>
        </p:nvSpPr>
        <p:spPr>
          <a:xfrm>
            <a:off x="457200" y="0"/>
            <a:ext cx="8229600" cy="1143000"/>
          </a:xfrm>
        </p:spPr>
        <p:txBody>
          <a:bodyPr/>
          <a:lstStyle/>
          <a:p>
            <a:r>
              <a:rPr lang="en-US" dirty="0" smtClean="0"/>
              <a:t>Next Steps</a:t>
            </a:r>
            <a:endParaRPr lang="en-US" dirty="0"/>
          </a:p>
        </p:txBody>
      </p:sp>
    </p:spTree>
    <p:extLst>
      <p:ext uri="{BB962C8B-B14F-4D97-AF65-F5344CB8AC3E}">
        <p14:creationId xmlns:p14="http://schemas.microsoft.com/office/powerpoint/2010/main" val="1768368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a:t>
            </a:r>
            <a:r>
              <a:rPr lang="en-US" dirty="0" smtClean="0">
                <a:solidFill>
                  <a:srgbClr val="FFFF00"/>
                </a:solidFill>
              </a:rPr>
              <a:t>Proposed Completion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3579725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5"/>
            <a:ext cx="8229600" cy="1143000"/>
          </a:xfrm>
        </p:spPr>
        <p:txBody>
          <a:bodyPr/>
          <a:lstStyle/>
          <a:p>
            <a:r>
              <a:rPr lang="en-US" dirty="0" smtClean="0"/>
              <a:t>Thesis Timeline</a:t>
            </a:r>
            <a:endParaRPr lang="en-US" dirty="0"/>
          </a:p>
        </p:txBody>
      </p:sp>
      <p:sp>
        <p:nvSpPr>
          <p:cNvPr id="3" name="Content Placeholder 2"/>
          <p:cNvSpPr>
            <a:spLocks noGrp="1"/>
          </p:cNvSpPr>
          <p:nvPr>
            <p:ph idx="1"/>
          </p:nvPr>
        </p:nvSpPr>
        <p:spPr>
          <a:xfrm>
            <a:off x="457200" y="1143000"/>
            <a:ext cx="8229600" cy="5418667"/>
          </a:xfrm>
        </p:spPr>
        <p:txBody>
          <a:bodyPr>
            <a:normAutofit fontScale="70000" lnSpcReduction="20000"/>
          </a:bodyPr>
          <a:lstStyle/>
          <a:p>
            <a:r>
              <a:rPr lang="en-US" dirty="0" smtClean="0"/>
              <a:t>Paper I: </a:t>
            </a:r>
            <a:r>
              <a:rPr lang="en-US" dirty="0"/>
              <a:t> </a:t>
            </a:r>
            <a:r>
              <a:rPr lang="en-US" dirty="0" smtClean="0"/>
              <a:t>“C</a:t>
            </a:r>
            <a:r>
              <a:rPr lang="en-US" dirty="0"/>
              <a:t>/O IN PROTOPLANETARY DISKS: THE EFFECT OF RADIAL DRIFT AND VISCOUS </a:t>
            </a:r>
            <a:r>
              <a:rPr lang="en-US" dirty="0" smtClean="0"/>
              <a:t>ACCRETION”. Submitted to </a:t>
            </a:r>
            <a:r>
              <a:rPr lang="en-US" dirty="0" err="1" smtClean="0"/>
              <a:t>ApJ</a:t>
            </a:r>
            <a:endParaRPr lang="en-US" dirty="0" smtClean="0"/>
          </a:p>
          <a:p>
            <a:endParaRPr lang="en-US" dirty="0" smtClean="0"/>
          </a:p>
          <a:p>
            <a:r>
              <a:rPr lang="en-US" dirty="0" smtClean="0"/>
              <a:t>Paper II: </a:t>
            </a:r>
            <a:r>
              <a:rPr lang="en-US" dirty="0"/>
              <a:t> </a:t>
            </a:r>
            <a:r>
              <a:rPr lang="en-US" dirty="0" smtClean="0"/>
              <a:t>THE ROLE OF ICE COMPOSITIONS AND MORPHOLOGY FOR SNOWLINES AND THE C/N/O RATIOS IN ACTIVE DISKS”</a:t>
            </a:r>
            <a:r>
              <a:rPr lang="en-US" dirty="0"/>
              <a:t>. Estimated </a:t>
            </a:r>
            <a:r>
              <a:rPr lang="en-US" dirty="0" smtClean="0"/>
              <a:t>first draft to be completed by September 7</a:t>
            </a:r>
            <a:r>
              <a:rPr lang="en-US" baseline="30000" dirty="0" smtClean="0"/>
              <a:t>th</a:t>
            </a:r>
            <a:r>
              <a:rPr lang="en-US" dirty="0" smtClean="0"/>
              <a:t>. Estimated submission after receiving referee report on Paper I</a:t>
            </a:r>
          </a:p>
          <a:p>
            <a:endParaRPr lang="en-US" dirty="0" smtClean="0"/>
          </a:p>
          <a:p>
            <a:r>
              <a:rPr lang="en-US" dirty="0" smtClean="0"/>
              <a:t>Paper III: Self-consistent calculation of C/N/O abundance ratios and considering particles composed of more than one volatile species. Estimated completion winter 2015</a:t>
            </a:r>
          </a:p>
          <a:p>
            <a:endParaRPr lang="en-US" dirty="0" smtClean="0"/>
          </a:p>
          <a:p>
            <a:r>
              <a:rPr lang="en-US" dirty="0" smtClean="0"/>
              <a:t>Paper IV: Simplified </a:t>
            </a:r>
            <a:r>
              <a:rPr lang="en-US" dirty="0"/>
              <a:t>c</a:t>
            </a:r>
            <a:r>
              <a:rPr lang="en-US" dirty="0" smtClean="0"/>
              <a:t>hemical evolution incorporated in radial drift model. Estimated completion summer 2016</a:t>
            </a:r>
          </a:p>
          <a:p>
            <a:endParaRPr lang="en-US" dirty="0" smtClean="0"/>
          </a:p>
          <a:p>
            <a:r>
              <a:rPr lang="en-US" dirty="0" smtClean="0">
                <a:solidFill>
                  <a:srgbClr val="FFFF00"/>
                </a:solidFill>
              </a:rPr>
              <a:t>Overall goal: complete thesis and graduate in spring 2016</a:t>
            </a:r>
            <a:endParaRPr lang="en-US" dirty="0">
              <a:solidFill>
                <a:srgbClr val="FFFF00"/>
              </a:solidFill>
            </a:endParaRPr>
          </a:p>
          <a:p>
            <a:endParaRPr lang="en-US" dirty="0"/>
          </a:p>
        </p:txBody>
      </p:sp>
    </p:spTree>
    <p:extLst>
      <p:ext uri="{BB962C8B-B14F-4D97-AF65-F5344CB8AC3E}">
        <p14:creationId xmlns:p14="http://schemas.microsoft.com/office/powerpoint/2010/main" val="3542081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7"/>
            <a:ext cx="8229600" cy="1143000"/>
          </a:xfrm>
        </p:spPr>
        <p:txBody>
          <a:bodyPr/>
          <a:lstStyle/>
          <a:p>
            <a:r>
              <a:rPr lang="en-US" dirty="0" smtClean="0"/>
              <a:t>Postdoc Applications Details</a:t>
            </a:r>
            <a:endParaRPr lang="en-US" dirty="0"/>
          </a:p>
        </p:txBody>
      </p:sp>
      <p:sp>
        <p:nvSpPr>
          <p:cNvPr id="3" name="Content Placeholder 2"/>
          <p:cNvSpPr>
            <a:spLocks noGrp="1"/>
          </p:cNvSpPr>
          <p:nvPr>
            <p:ph idx="1"/>
          </p:nvPr>
        </p:nvSpPr>
        <p:spPr>
          <a:xfrm>
            <a:off x="457200" y="1030111"/>
            <a:ext cx="8229600" cy="5531555"/>
          </a:xfrm>
        </p:spPr>
        <p:txBody>
          <a:bodyPr>
            <a:normAutofit fontScale="85000" lnSpcReduction="20000"/>
          </a:bodyPr>
          <a:lstStyle/>
          <a:p>
            <a:r>
              <a:rPr lang="en-US" dirty="0" smtClean="0"/>
              <a:t>Plan to have a preliminary version of my research proposal with a week</a:t>
            </a:r>
          </a:p>
          <a:p>
            <a:pPr lvl="1"/>
            <a:r>
              <a:rPr lang="en-US" dirty="0" smtClean="0"/>
              <a:t>Self consistently evolve chemical network model with disk dynamics</a:t>
            </a:r>
          </a:p>
          <a:p>
            <a:pPr lvl="1"/>
            <a:r>
              <a:rPr lang="en-US" dirty="0" smtClean="0"/>
              <a:t>Add dynamical effects such as planetary migration, </a:t>
            </a:r>
            <a:r>
              <a:rPr lang="en-US" dirty="0" err="1" smtClean="0"/>
              <a:t>planetesimal</a:t>
            </a:r>
            <a:r>
              <a:rPr lang="en-US" dirty="0" smtClean="0"/>
              <a:t> accretion, core dredging</a:t>
            </a:r>
          </a:p>
          <a:p>
            <a:pPr lvl="1"/>
            <a:r>
              <a:rPr lang="en-US" dirty="0" smtClean="0"/>
              <a:t>Quantify which chemical and/or dynamical effects are most important</a:t>
            </a:r>
          </a:p>
          <a:p>
            <a:pPr lvl="1"/>
            <a:r>
              <a:rPr lang="en-US" dirty="0" smtClean="0"/>
              <a:t>Run an MCMC simulation for </a:t>
            </a:r>
            <a:r>
              <a:rPr lang="en-US" dirty="0"/>
              <a:t>explore a wide parameter space of initial disk </a:t>
            </a:r>
            <a:r>
              <a:rPr lang="en-US" dirty="0" smtClean="0"/>
              <a:t>conditions, generate </a:t>
            </a:r>
            <a:r>
              <a:rPr lang="en-US" dirty="0"/>
              <a:t>model planet populations and explore potential planet formation </a:t>
            </a:r>
            <a:r>
              <a:rPr lang="en-US" dirty="0" smtClean="0"/>
              <a:t>locations</a:t>
            </a:r>
          </a:p>
          <a:p>
            <a:endParaRPr lang="en-US" dirty="0" smtClean="0"/>
          </a:p>
          <a:p>
            <a:r>
              <a:rPr lang="en-US" dirty="0" smtClean="0"/>
              <a:t>Will apply for the prize fellowships (</a:t>
            </a:r>
            <a:r>
              <a:rPr lang="en-US" dirty="0" err="1" smtClean="0"/>
              <a:t>Pappalardo</a:t>
            </a:r>
            <a:r>
              <a:rPr lang="en-US" dirty="0" smtClean="0"/>
              <a:t>, Miller, Sagan, Hubble), as well as regular postdocs at MIT and possibly Berkeley</a:t>
            </a:r>
            <a:endParaRPr lang="en-US" dirty="0"/>
          </a:p>
        </p:txBody>
      </p:sp>
    </p:spTree>
    <p:extLst>
      <p:ext uri="{BB962C8B-B14F-4D97-AF65-F5344CB8AC3E}">
        <p14:creationId xmlns:p14="http://schemas.microsoft.com/office/powerpoint/2010/main" val="2171324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0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orption_distance_CH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54" y="649113"/>
            <a:ext cx="8232068" cy="2739140"/>
          </a:xfrm>
          <a:prstGeom prst="rect">
            <a:avLst/>
          </a:prstGeom>
        </p:spPr>
      </p:pic>
      <p:pic>
        <p:nvPicPr>
          <p:cNvPr id="5" name="Picture 4" descr="desorption_distance_NH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54" y="3716867"/>
            <a:ext cx="8232068" cy="2739140"/>
          </a:xfrm>
          <a:prstGeom prst="rect">
            <a:avLst/>
          </a:prstGeom>
        </p:spPr>
      </p:pic>
      <p:sp>
        <p:nvSpPr>
          <p:cNvPr id="6" name="TextBox 5"/>
          <p:cNvSpPr txBox="1"/>
          <p:nvPr/>
        </p:nvSpPr>
        <p:spPr>
          <a:xfrm>
            <a:off x="8170333" y="2737556"/>
            <a:ext cx="620889" cy="307777"/>
          </a:xfrm>
          <a:prstGeom prst="rect">
            <a:avLst/>
          </a:prstGeom>
          <a:noFill/>
        </p:spPr>
        <p:txBody>
          <a:bodyPr wrap="square" rtlCol="0">
            <a:spAutoFit/>
          </a:bodyPr>
          <a:lstStyle/>
          <a:p>
            <a:r>
              <a:rPr lang="en-US" sz="1400" dirty="0" smtClean="0">
                <a:solidFill>
                  <a:schemeClr val="bg1"/>
                </a:solidFill>
              </a:rPr>
              <a:t>CH4</a:t>
            </a:r>
            <a:endParaRPr lang="en-US" sz="1400" dirty="0">
              <a:solidFill>
                <a:schemeClr val="bg1"/>
              </a:solidFill>
            </a:endParaRPr>
          </a:p>
        </p:txBody>
      </p:sp>
      <p:sp>
        <p:nvSpPr>
          <p:cNvPr id="7" name="TextBox 6"/>
          <p:cNvSpPr txBox="1"/>
          <p:nvPr/>
        </p:nvSpPr>
        <p:spPr>
          <a:xfrm>
            <a:off x="8170333" y="5415845"/>
            <a:ext cx="620889" cy="307777"/>
          </a:xfrm>
          <a:prstGeom prst="rect">
            <a:avLst/>
          </a:prstGeom>
          <a:noFill/>
        </p:spPr>
        <p:txBody>
          <a:bodyPr wrap="square" rtlCol="0">
            <a:spAutoFit/>
          </a:bodyPr>
          <a:lstStyle/>
          <a:p>
            <a:r>
              <a:rPr lang="en-US" sz="1400" dirty="0" smtClean="0">
                <a:solidFill>
                  <a:schemeClr val="bg1"/>
                </a:solidFill>
              </a:rPr>
              <a:t>NH3</a:t>
            </a:r>
            <a:endParaRPr lang="en-US" sz="1400" dirty="0">
              <a:solidFill>
                <a:schemeClr val="bg1"/>
              </a:solidFill>
            </a:endParaRPr>
          </a:p>
        </p:txBody>
      </p:sp>
    </p:spTree>
    <p:extLst>
      <p:ext uri="{BB962C8B-B14F-4D97-AF65-F5344CB8AC3E}">
        <p14:creationId xmlns:p14="http://schemas.microsoft.com/office/powerpoint/2010/main" val="2794852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solidFill>
                  <a:srgbClr val="FFFF00"/>
                </a:solidFill>
              </a:rPr>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960984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8-31 at 2.27.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10" y="469141"/>
            <a:ext cx="5863749" cy="5951413"/>
          </a:xfrm>
          <a:prstGeom prst="rect">
            <a:avLst/>
          </a:prstGeom>
        </p:spPr>
      </p:pic>
    </p:spTree>
    <p:extLst>
      <p:ext uri="{BB962C8B-B14F-4D97-AF65-F5344CB8AC3E}">
        <p14:creationId xmlns:p14="http://schemas.microsoft.com/office/powerpoint/2010/main" val="295804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drift of solids</a:t>
            </a:r>
            <a:endParaRPr lang="en-US" dirty="0"/>
          </a:p>
        </p:txBody>
      </p:sp>
      <p:sp>
        <p:nvSpPr>
          <p:cNvPr id="3" name="Content Placeholder 2"/>
          <p:cNvSpPr>
            <a:spLocks noGrp="1"/>
          </p:cNvSpPr>
          <p:nvPr>
            <p:ph idx="1"/>
          </p:nvPr>
        </p:nvSpPr>
        <p:spPr>
          <a:xfrm>
            <a:off x="457199" y="1600200"/>
            <a:ext cx="8446911" cy="4525963"/>
          </a:xfrm>
        </p:spPr>
        <p:txBody>
          <a:bodyPr>
            <a:normAutofit fontScale="92500" lnSpcReduction="20000"/>
          </a:bodyPr>
          <a:lstStyle/>
          <a:p>
            <a:r>
              <a:rPr lang="en-US" dirty="0" smtClean="0"/>
              <a:t>Gas moves at </a:t>
            </a:r>
            <a:r>
              <a:rPr lang="en-US" dirty="0" smtClean="0">
                <a:solidFill>
                  <a:srgbClr val="FFFF00"/>
                </a:solidFill>
              </a:rPr>
              <a:t>sub-</a:t>
            </a:r>
            <a:r>
              <a:rPr lang="en-US" dirty="0" err="1" smtClean="0">
                <a:solidFill>
                  <a:srgbClr val="FFFF00"/>
                </a:solidFill>
              </a:rPr>
              <a:t>Keplerian</a:t>
            </a:r>
            <a:r>
              <a:rPr lang="en-US" dirty="0" smtClean="0">
                <a:solidFill>
                  <a:srgbClr val="FFFF00"/>
                </a:solidFill>
              </a:rPr>
              <a:t> velocity</a:t>
            </a:r>
            <a:r>
              <a:rPr lang="en-US" dirty="0" smtClean="0"/>
              <a:t>:</a:t>
            </a:r>
          </a:p>
          <a:p>
            <a:pPr marL="0" indent="0">
              <a:buNone/>
            </a:pPr>
            <a:r>
              <a:rPr lang="en-US" dirty="0" smtClean="0"/>
              <a:t>	</a:t>
            </a:r>
            <a:r>
              <a:rPr lang="en-US" dirty="0" err="1" smtClean="0"/>
              <a:t>v</a:t>
            </a:r>
            <a:r>
              <a:rPr lang="en-US" baseline="-25000" dirty="0" err="1" smtClean="0"/>
              <a:t>gas</a:t>
            </a:r>
            <a:r>
              <a:rPr lang="en-US" dirty="0" smtClean="0"/>
              <a:t> ~ </a:t>
            </a:r>
            <a:r>
              <a:rPr lang="en-US" dirty="0" err="1" smtClean="0"/>
              <a:t>v</a:t>
            </a:r>
            <a:r>
              <a:rPr lang="en-US" baseline="-25000" dirty="0" err="1" smtClean="0"/>
              <a:t>K</a:t>
            </a:r>
            <a:r>
              <a:rPr lang="en-US" dirty="0" smtClean="0"/>
              <a:t> (1-c</a:t>
            </a:r>
            <a:r>
              <a:rPr lang="en-US" baseline="-25000" dirty="0" smtClean="0"/>
              <a:t>s</a:t>
            </a:r>
            <a:r>
              <a:rPr lang="en-US" baseline="30000" dirty="0" smtClean="0"/>
              <a:t>2</a:t>
            </a:r>
            <a:r>
              <a:rPr lang="en-US" dirty="0" smtClean="0"/>
              <a:t> / v</a:t>
            </a:r>
            <a:r>
              <a:rPr lang="en-US" baseline="-25000" dirty="0" smtClean="0"/>
              <a:t>k</a:t>
            </a:r>
            <a:r>
              <a:rPr lang="en-US" baseline="30000" dirty="0" smtClean="0"/>
              <a:t>2</a:t>
            </a:r>
            <a:r>
              <a:rPr lang="en-US" dirty="0" smtClean="0"/>
              <a:t>)</a:t>
            </a:r>
          </a:p>
          <a:p>
            <a:pPr marL="0" indent="0">
              <a:buNone/>
            </a:pPr>
            <a:endParaRPr lang="en-US" dirty="0" smtClean="0"/>
          </a:p>
          <a:p>
            <a:r>
              <a:rPr lang="en-US" dirty="0" smtClean="0">
                <a:solidFill>
                  <a:srgbClr val="FFFF00"/>
                </a:solidFill>
              </a:rPr>
              <a:t>Small particles </a:t>
            </a:r>
            <a:r>
              <a:rPr lang="en-US" dirty="0" smtClean="0"/>
              <a:t>(~micron size) move with the gas</a:t>
            </a:r>
          </a:p>
          <a:p>
            <a:endParaRPr lang="en-US" dirty="0" smtClean="0"/>
          </a:p>
          <a:p>
            <a:r>
              <a:rPr lang="en-US" dirty="0" smtClean="0">
                <a:solidFill>
                  <a:srgbClr val="FFFF00"/>
                </a:solidFill>
              </a:rPr>
              <a:t>Large particles </a:t>
            </a:r>
            <a:r>
              <a:rPr lang="en-US" dirty="0" smtClean="0"/>
              <a:t>(~km size) are unaffected by gas drag</a:t>
            </a:r>
          </a:p>
          <a:p>
            <a:endParaRPr lang="en-US" dirty="0" smtClean="0"/>
          </a:p>
          <a:p>
            <a:r>
              <a:rPr lang="en-US" dirty="0" smtClean="0">
                <a:solidFill>
                  <a:srgbClr val="FFFF00"/>
                </a:solidFill>
              </a:rPr>
              <a:t>“Intermediate sized” particles </a:t>
            </a:r>
            <a:r>
              <a:rPr lang="en-US" dirty="0" smtClean="0"/>
              <a:t>(~cm-m size) experience a headwind and </a:t>
            </a:r>
            <a:r>
              <a:rPr lang="en-US" dirty="0" smtClean="0">
                <a:solidFill>
                  <a:srgbClr val="FFFF00"/>
                </a:solidFill>
              </a:rPr>
              <a:t>drift towards the star</a:t>
            </a:r>
          </a:p>
          <a:p>
            <a:pPr marL="457200" lvl="1" indent="0">
              <a:buNone/>
            </a:pPr>
            <a:endParaRPr lang="en-US" dirty="0" smtClean="0"/>
          </a:p>
        </p:txBody>
      </p:sp>
    </p:spTree>
    <p:extLst>
      <p:ext uri="{BB962C8B-B14F-4D97-AF65-F5344CB8AC3E}">
        <p14:creationId xmlns:p14="http://schemas.microsoft.com/office/powerpoint/2010/main" val="1077092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 disk accretes </a:t>
            </a:r>
            <a:r>
              <a:rPr lang="en-US" dirty="0" smtClean="0"/>
              <a:t>onto the central star</a:t>
            </a:r>
            <a:endParaRPr lang="en-US" dirty="0"/>
          </a:p>
        </p:txBody>
      </p:sp>
      <p:sp>
        <p:nvSpPr>
          <p:cNvPr id="3" name="Content Placeholder 2"/>
          <p:cNvSpPr>
            <a:spLocks noGrp="1"/>
          </p:cNvSpPr>
          <p:nvPr>
            <p:ph idx="1"/>
          </p:nvPr>
        </p:nvSpPr>
        <p:spPr/>
        <p:txBody>
          <a:bodyPr/>
          <a:lstStyle/>
          <a:p>
            <a:r>
              <a:rPr lang="en-US" dirty="0" smtClean="0"/>
              <a:t>alpha-disk prescription: </a:t>
            </a:r>
            <a:r>
              <a:rPr lang="en-US" dirty="0" err="1" smtClean="0"/>
              <a:t>ν</a:t>
            </a:r>
            <a:r>
              <a:rPr lang="en-US" dirty="0" smtClean="0"/>
              <a:t> = α </a:t>
            </a:r>
            <a:r>
              <a:rPr lang="en-US" dirty="0" err="1" smtClean="0"/>
              <a:t>c</a:t>
            </a:r>
            <a:r>
              <a:rPr lang="en-US" baseline="-25000" dirty="0" err="1" smtClean="0"/>
              <a:t>s</a:t>
            </a:r>
            <a:r>
              <a:rPr lang="en-US" dirty="0" smtClean="0"/>
              <a:t> H</a:t>
            </a:r>
            <a:endParaRPr lang="en-US" dirty="0"/>
          </a:p>
        </p:txBody>
      </p:sp>
      <p:pic>
        <p:nvPicPr>
          <p:cNvPr id="4" name="Picture 3"/>
          <p:cNvPicPr>
            <a:picLocks noChangeAspect="1"/>
          </p:cNvPicPr>
          <p:nvPr/>
        </p:nvPicPr>
        <p:blipFill>
          <a:blip r:embed="rId2"/>
          <a:stretch>
            <a:fillRect/>
          </a:stretch>
        </p:blipFill>
        <p:spPr>
          <a:xfrm>
            <a:off x="1199445" y="2251284"/>
            <a:ext cx="6886222" cy="4232441"/>
          </a:xfrm>
          <a:prstGeom prst="rect">
            <a:avLst/>
          </a:prstGeom>
        </p:spPr>
      </p:pic>
      <p:sp>
        <p:nvSpPr>
          <p:cNvPr id="5" name="TextBox 4"/>
          <p:cNvSpPr txBox="1"/>
          <p:nvPr/>
        </p:nvSpPr>
        <p:spPr>
          <a:xfrm>
            <a:off x="6731000" y="6136496"/>
            <a:ext cx="1495778" cy="307777"/>
          </a:xfrm>
          <a:prstGeom prst="rect">
            <a:avLst/>
          </a:prstGeom>
          <a:noFill/>
        </p:spPr>
        <p:txBody>
          <a:bodyPr wrap="square" rtlCol="0">
            <a:spAutoFit/>
          </a:bodyPr>
          <a:lstStyle/>
          <a:p>
            <a:r>
              <a:rPr lang="en-US" sz="1400" dirty="0" err="1" smtClean="0">
                <a:solidFill>
                  <a:schemeClr val="bg1"/>
                </a:solidFill>
              </a:rPr>
              <a:t>Armitage</a:t>
            </a:r>
            <a:r>
              <a:rPr lang="en-US" sz="1400" dirty="0" smtClean="0">
                <a:solidFill>
                  <a:schemeClr val="bg1"/>
                </a:solidFill>
              </a:rPr>
              <a:t> 2009</a:t>
            </a:r>
            <a:endParaRPr lang="en-US" sz="1400" dirty="0">
              <a:solidFill>
                <a:schemeClr val="bg1"/>
              </a:solidFill>
            </a:endParaRPr>
          </a:p>
        </p:txBody>
      </p:sp>
    </p:spTree>
    <p:extLst>
      <p:ext uri="{BB962C8B-B14F-4D97-AF65-F5344CB8AC3E}">
        <p14:creationId xmlns:p14="http://schemas.microsoft.com/office/powerpoint/2010/main" val="3742040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244195350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42350263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33407509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Accretion Model</a:t>
            </a:r>
            <a:endParaRPr lang="en-US" dirty="0"/>
          </a:p>
        </p:txBody>
      </p:sp>
      <p:sp>
        <p:nvSpPr>
          <p:cNvPr id="3" name="Content Placeholder 2"/>
          <p:cNvSpPr>
            <a:spLocks noGrp="1"/>
          </p:cNvSpPr>
          <p:nvPr>
            <p:ph idx="1"/>
          </p:nvPr>
        </p:nvSpPr>
        <p:spPr>
          <a:xfrm>
            <a:off x="457200" y="4402667"/>
            <a:ext cx="8229600" cy="1723496"/>
          </a:xfrm>
        </p:spPr>
        <p:txBody>
          <a:bodyPr/>
          <a:lstStyle/>
          <a:p>
            <a:pPr marL="0" indent="0" algn="ctr">
              <a:buNone/>
            </a:pPr>
            <a:r>
              <a:rPr lang="en-US" dirty="0" smtClean="0"/>
              <a:t>The </a:t>
            </a:r>
            <a:r>
              <a:rPr lang="en-US" dirty="0" smtClean="0">
                <a:solidFill>
                  <a:srgbClr val="FFFF00"/>
                </a:solidFill>
              </a:rPr>
              <a:t>composition of planets </a:t>
            </a:r>
            <a:r>
              <a:rPr lang="en-US" dirty="0" smtClean="0"/>
              <a:t>is </a:t>
            </a:r>
            <a:r>
              <a:rPr lang="en-US" dirty="0" smtClean="0">
                <a:solidFill>
                  <a:srgbClr val="FFFF00"/>
                </a:solidFill>
              </a:rPr>
              <a:t>determined by and tightly linked</a:t>
            </a:r>
            <a:r>
              <a:rPr lang="en-US" dirty="0" smtClean="0"/>
              <a:t> to the </a:t>
            </a:r>
            <a:r>
              <a:rPr lang="en-US" dirty="0" smtClean="0">
                <a:solidFill>
                  <a:srgbClr val="FFFF00"/>
                </a:solidFill>
              </a:rPr>
              <a:t>disk composition</a:t>
            </a:r>
            <a:endParaRPr lang="en-US" dirty="0">
              <a:solidFill>
                <a:srgbClr val="FFFF00"/>
              </a:solidFill>
            </a:endParaRPr>
          </a:p>
        </p:txBody>
      </p:sp>
      <p:pic>
        <p:nvPicPr>
          <p:cNvPr id="4" name="Picture 3" descr="acc_sketch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2" y="1688409"/>
            <a:ext cx="6855224" cy="2319437"/>
          </a:xfrm>
          <a:prstGeom prst="rect">
            <a:avLst/>
          </a:prstGeom>
        </p:spPr>
      </p:pic>
    </p:spTree>
    <p:extLst>
      <p:ext uri="{BB962C8B-B14F-4D97-AF65-F5344CB8AC3E}">
        <p14:creationId xmlns:p14="http://schemas.microsoft.com/office/powerpoint/2010/main" val="241126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solidFill>
                  <a:srgbClr val="FFFF00"/>
                </a:solidFill>
              </a:rPr>
              <a:t>BASIC IDEA</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89418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pic>
        <p:nvPicPr>
          <p:cNvPr id="5" name="Picture 4"/>
          <p:cNvPicPr>
            <a:picLocks noChangeAspect="1"/>
          </p:cNvPicPr>
          <p:nvPr/>
        </p:nvPicPr>
        <p:blipFill>
          <a:blip r:embed="rId2"/>
          <a:stretch>
            <a:fillRect/>
          </a:stretch>
        </p:blipFill>
        <p:spPr>
          <a:xfrm>
            <a:off x="812800" y="1189830"/>
            <a:ext cx="7874000" cy="5329709"/>
          </a:xfrm>
          <a:prstGeom prst="rect">
            <a:avLst/>
          </a:prstGeom>
        </p:spPr>
      </p:pic>
      <p:sp>
        <p:nvSpPr>
          <p:cNvPr id="6" name="TextBox 5"/>
          <p:cNvSpPr txBox="1"/>
          <p:nvPr/>
        </p:nvSpPr>
        <p:spPr>
          <a:xfrm>
            <a:off x="6491111" y="6211762"/>
            <a:ext cx="2492023" cy="307777"/>
          </a:xfrm>
          <a:prstGeom prst="rect">
            <a:avLst/>
          </a:prstGeom>
          <a:noFill/>
        </p:spPr>
        <p:txBody>
          <a:bodyPr wrap="square" rtlCol="0">
            <a:spAutoFit/>
          </a:bodyPr>
          <a:lstStyle/>
          <a:p>
            <a:r>
              <a:rPr lang="en-US" sz="1400" dirty="0" err="1" smtClean="0">
                <a:solidFill>
                  <a:srgbClr val="000000"/>
                </a:solidFill>
              </a:rPr>
              <a:t>Henning&amp;Semenov</a:t>
            </a:r>
            <a:r>
              <a:rPr lang="en-US" sz="1400" dirty="0" smtClean="0">
                <a:solidFill>
                  <a:srgbClr val="000000"/>
                </a:solidFill>
              </a:rPr>
              <a:t> (2013)</a:t>
            </a:r>
            <a:endParaRPr lang="en-US" sz="1400" dirty="0">
              <a:solidFill>
                <a:srgbClr val="000000"/>
              </a:solidFill>
            </a:endParaRPr>
          </a:p>
        </p:txBody>
      </p:sp>
    </p:spTree>
    <p:extLst>
      <p:ext uri="{BB962C8B-B14F-4D97-AF65-F5344CB8AC3E}">
        <p14:creationId xmlns:p14="http://schemas.microsoft.com/office/powerpoint/2010/main" val="6866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GOAL</a:t>
            </a:r>
            <a:endParaRPr lang="en-US" sz="6000" dirty="0">
              <a:solidFill>
                <a:srgbClr val="FFFF00"/>
              </a:solidFill>
            </a:endParaRPr>
          </a:p>
        </p:txBody>
      </p:sp>
      <p:sp>
        <p:nvSpPr>
          <p:cNvPr id="3" name="Content Placeholder 2"/>
          <p:cNvSpPr>
            <a:spLocks noGrp="1"/>
          </p:cNvSpPr>
          <p:nvPr>
            <p:ph idx="1"/>
          </p:nvPr>
        </p:nvSpPr>
        <p:spPr>
          <a:xfrm>
            <a:off x="905934" y="1417638"/>
            <a:ext cx="7487356" cy="2816577"/>
          </a:xfrm>
          <a:solidFill>
            <a:srgbClr val="FFFF00"/>
          </a:solidFill>
          <a:ln w="63500">
            <a:solidFill>
              <a:srgbClr val="0000FF"/>
            </a:solidFill>
          </a:ln>
        </p:spPr>
        <p:txBody>
          <a:bodyPr>
            <a:noAutofit/>
          </a:bodyPr>
          <a:lstStyle/>
          <a:p>
            <a:pPr marL="0" indent="0" algn="ctr">
              <a:buNone/>
            </a:pPr>
            <a:r>
              <a:rPr lang="en-US" sz="3600" dirty="0" smtClean="0">
                <a:solidFill>
                  <a:schemeClr val="bg1"/>
                </a:solidFill>
              </a:rPr>
              <a:t>Explore and understand the dynamical and chemical processes occurring in disks, and their relative importance in shaping disk compositions throughout time</a:t>
            </a:r>
            <a:endParaRPr lang="en-US" sz="3600" dirty="0">
              <a:solidFill>
                <a:schemeClr val="bg1"/>
              </a:solidFill>
            </a:endParaRPr>
          </a:p>
        </p:txBody>
      </p:sp>
      <p:sp>
        <p:nvSpPr>
          <p:cNvPr id="4" name="Content Placeholder 2"/>
          <p:cNvSpPr txBox="1">
            <a:spLocks/>
          </p:cNvSpPr>
          <p:nvPr/>
        </p:nvSpPr>
        <p:spPr>
          <a:xfrm>
            <a:off x="905934" y="4515556"/>
            <a:ext cx="7487356" cy="1831622"/>
          </a:xfrm>
          <a:prstGeom prst="rect">
            <a:avLst/>
          </a:prstGeom>
          <a:solidFill>
            <a:srgbClr val="FFFF00"/>
          </a:solidFill>
          <a:ln w="63500">
            <a:solidFill>
              <a:srgbClr val="0000FF"/>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dirty="0" smtClean="0">
                <a:solidFill>
                  <a:schemeClr val="bg1"/>
                </a:solidFill>
              </a:rPr>
              <a:t>Primarily focus on understanding how all these processes affect the snowline location of volatile species</a:t>
            </a:r>
            <a:endParaRPr lang="en-US" sz="3600" dirty="0">
              <a:solidFill>
                <a:schemeClr val="bg1"/>
              </a:solidFill>
            </a:endParaRPr>
          </a:p>
        </p:txBody>
      </p:sp>
    </p:spTree>
    <p:extLst>
      <p:ext uri="{BB962C8B-B14F-4D97-AF65-F5344CB8AC3E}">
        <p14:creationId xmlns:p14="http://schemas.microsoft.com/office/powerpoint/2010/main" val="391105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solidFill>
                  <a:srgbClr val="FFFF00"/>
                </a:solidFill>
              </a:rPr>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3772975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1"/>
            <a:ext cx="8475133" cy="2215444"/>
          </a:xfrm>
          <a:solidFill>
            <a:srgbClr val="FFFF00"/>
          </a:solidFill>
          <a:ln w="63500">
            <a:solidFill>
              <a:srgbClr val="0000FF"/>
            </a:solidFill>
          </a:ln>
        </p:spPr>
        <p:txBody>
          <a:bodyPr>
            <a:noAutofit/>
          </a:bodyPr>
          <a:lstStyle/>
          <a:p>
            <a:r>
              <a:rPr lang="en-US" sz="3600" dirty="0" smtClean="0">
                <a:solidFill>
                  <a:schemeClr val="bg1"/>
                </a:solidFill>
              </a:rPr>
              <a:t>Understand how radial drift and gas accretion affect snowline locations, and thus the C/O ratio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340389163"/>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27576</TotalTime>
  <Words>1230</Words>
  <Application>Microsoft Macintosh PowerPoint</Application>
  <PresentationFormat>On-screen Show (4:3)</PresentationFormat>
  <Paragraphs>130</Paragraphs>
  <Slides>35</Slides>
  <Notes>1</Notes>
  <HiddenSlides>0</HiddenSlides>
  <MMClips>3</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 Black </vt:lpstr>
      <vt:lpstr>The Role of Disk Volatile Chemistry and Dynamics in Shaping the Compositions of Nascent Planets</vt:lpstr>
      <vt:lpstr>Outline</vt:lpstr>
      <vt:lpstr>Outline</vt:lpstr>
      <vt:lpstr>Core Accretion Model</vt:lpstr>
      <vt:lpstr>BASIC IDEA</vt:lpstr>
      <vt:lpstr>Disk structure is complex!</vt:lpstr>
      <vt:lpstr>GOAL</vt:lpstr>
      <vt:lpstr>Outline</vt:lpstr>
      <vt:lpstr>Understand how radial drift and gas accretion affect snowline locations, and thus the C/O ratio in gas and dust throughout the disk</vt:lpstr>
      <vt:lpstr>Observations show that C/O ratios in giant planet atmospheres are different from stellar</vt:lpstr>
      <vt:lpstr>Timescales for desorption, radial drift and gas accretion ARE comparable</vt:lpstr>
      <vt:lpstr>Radial drift affects snowline location</vt:lpstr>
      <vt:lpstr>We determined upper limits for the C/O ratio across the disk</vt:lpstr>
      <vt:lpstr>The desorption distance is independent of disk mass</vt:lpstr>
      <vt:lpstr>The desorption distance for transition disks agrees with observations</vt:lpstr>
      <vt:lpstr>Paper submitted to ApJ on August 14th </vt:lpstr>
      <vt:lpstr>Outline</vt:lpstr>
      <vt:lpstr>PowerPoint Presentation</vt:lpstr>
      <vt:lpstr>Expected abundances of CH4 do not change C/O results significantly</vt:lpstr>
      <vt:lpstr>Nitrogen Abundance</vt:lpstr>
      <vt:lpstr>Expected abundances of NH3 do not change N/O results significantly</vt:lpstr>
      <vt:lpstr>Results for the N/C ratio in a static disk</vt:lpstr>
      <vt:lpstr>Next Steps</vt:lpstr>
      <vt:lpstr>Next Steps</vt:lpstr>
      <vt:lpstr>Outline</vt:lpstr>
      <vt:lpstr>Thesis Timeline</vt:lpstr>
      <vt:lpstr>Postdoc Applications Details</vt:lpstr>
      <vt:lpstr>PowerPoint Presentation</vt:lpstr>
      <vt:lpstr>PowerPoint Presentation</vt:lpstr>
      <vt:lpstr>PowerPoint Presentation</vt:lpstr>
      <vt:lpstr>Radial drift of solids</vt:lpstr>
      <vt:lpstr>Gas disk accretes onto the central star</vt:lpstr>
      <vt:lpstr>Determined profiles for gas and dust surface densities</vt:lpstr>
      <vt:lpstr>Determined profiles for gas and dust surface densities</vt:lpstr>
      <vt:lpstr>Determined profiles for gas and dust surface densities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429</cp:revision>
  <dcterms:created xsi:type="dcterms:W3CDTF">2013-05-20T23:08:21Z</dcterms:created>
  <dcterms:modified xsi:type="dcterms:W3CDTF">2015-08-31T18:29:15Z</dcterms:modified>
</cp:coreProperties>
</file>